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Funnel Sans" panose="020B0604020202020204" charset="0"/>
      <p:regular r:id="rId10"/>
    </p:embeddedFont>
    <p:embeddedFont>
      <p:font typeface="Mona Sans Semi Bold" panose="020B0604020202020204" charset="0"/>
      <p:regular r:id="rId1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5909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36683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Тренажёр по Python: Мобильное приложение для интерактивного обучения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21196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Разработчик: Астахова Эллина, 408ИС-22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8300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Дедлайн: 19.12.2025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80837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Идея и Цель Проекта: Решение Проблем Обучения Python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926291"/>
            <a:ext cx="2553226" cy="235878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600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Проблема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96834" y="1255693"/>
            <a:ext cx="10175915" cy="201275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Отсутствие структурированных и доступных инструментов для самостоятельного изучения Python.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96834" y="1456968"/>
            <a:ext cx="10175915" cy="402551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Недостаток гибкости в управлении учебным контентом для преподавателей и администраторов в существующих тренажёрах.</a:t>
            </a:r>
            <a:endParaRPr lang="en-US" sz="16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2412208"/>
            <a:ext cx="5647126" cy="5647126"/>
          </a:xfrm>
          <a:prstGeom prst="rect">
            <a:avLst/>
          </a:prstGeom>
        </p:spPr>
      </p:pic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1753" y="1727184"/>
            <a:ext cx="5647127" cy="564712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396835" y="9064585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Цель</a:t>
            </a:r>
            <a:endParaRPr lang="en-US" sz="1300" dirty="0"/>
          </a:p>
        </p:txBody>
      </p:sp>
      <p:sp>
        <p:nvSpPr>
          <p:cNvPr id="12" name="Text 8"/>
          <p:cNvSpPr/>
          <p:nvPr/>
        </p:nvSpPr>
        <p:spPr>
          <a:xfrm>
            <a:off x="396835" y="944725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Создать эффективный и безопасный инструмент для обучения Python с системой контроля прогресса и административным функционалом.</a:t>
            </a:r>
            <a:endParaRPr lang="en-US" sz="850" dirty="0"/>
          </a:p>
        </p:txBody>
      </p:sp>
      <p:sp>
        <p:nvSpPr>
          <p:cNvPr id="13" name="Text 9"/>
          <p:cNvSpPr/>
          <p:nvPr/>
        </p:nvSpPr>
        <p:spPr>
          <a:xfrm>
            <a:off x="396835" y="9798725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Целевая аудитория</a:t>
            </a:r>
            <a:endParaRPr lang="en-US" sz="1300" dirty="0"/>
          </a:p>
        </p:txBody>
      </p:sp>
      <p:sp>
        <p:nvSpPr>
          <p:cNvPr id="14" name="Text 10"/>
          <p:cNvSpPr/>
          <p:nvPr/>
        </p:nvSpPr>
        <p:spPr>
          <a:xfrm>
            <a:off x="396835" y="1018139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Ученики:</a:t>
            </a:r>
            <a:r>
              <a:rPr lang="en-US" sz="8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Начинающие программисты.</a:t>
            </a:r>
            <a:endParaRPr lang="en-US" sz="850" dirty="0"/>
          </a:p>
        </p:txBody>
      </p:sp>
      <p:sp>
        <p:nvSpPr>
          <p:cNvPr id="15" name="Text 11"/>
          <p:cNvSpPr/>
          <p:nvPr/>
        </p:nvSpPr>
        <p:spPr>
          <a:xfrm>
            <a:off x="396835" y="1040249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Администраторы/Преподаватели:</a:t>
            </a:r>
            <a:r>
              <a:rPr lang="en-US" sz="8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Управляющие учебным контентом.</a:t>
            </a:r>
            <a:endParaRPr lang="en-US" sz="850" dirty="0"/>
          </a:p>
        </p:txBody>
      </p:sp>
      <p:sp>
        <p:nvSpPr>
          <p:cNvPr id="7" name="Text 4"/>
          <p:cNvSpPr/>
          <p:nvPr/>
        </p:nvSpPr>
        <p:spPr>
          <a:xfrm>
            <a:off x="4615100" y="7038925"/>
            <a:ext cx="2472776" cy="604591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600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Решение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615100" y="7306564"/>
            <a:ext cx="9855279" cy="36290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Интуитивно понятное мобильное приложение с пошаговыми модулями (теория → пример → тест).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615100" y="7556121"/>
            <a:ext cx="9855279" cy="515898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Встроенная админ-панель для полного управления учебными материалами и пользователями.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4238" y="921663"/>
            <a:ext cx="7063740" cy="512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Структура и Ключевой Функционал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574238" y="1762482"/>
            <a:ext cx="4384596" cy="492204"/>
          </a:xfrm>
          <a:prstGeom prst="roundRect">
            <a:avLst>
              <a:gd name="adj" fmla="val 48003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43426" y="1885474"/>
            <a:ext cx="246102" cy="24610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38307" y="2418755"/>
            <a:ext cx="2578775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Архитектура Приложения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38307" y="2773442"/>
            <a:ext cx="4056459" cy="787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Клиент: Android (Java, Android Studio). Сервер: Google Firebase (Auth, Firestore, Storage). Паттерн: MVVM.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5122902" y="1762482"/>
            <a:ext cx="4384596" cy="492204"/>
          </a:xfrm>
          <a:prstGeom prst="roundRect">
            <a:avLst>
              <a:gd name="adj" fmla="val 48003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92089" y="1885474"/>
            <a:ext cx="246102" cy="24610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86970" y="2418755"/>
            <a:ext cx="2071568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Роли и Возможности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5286970" y="2773442"/>
            <a:ext cx="4056459" cy="524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Гость:</a:t>
            </a: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Просмотр каталога модулей, ограниченный доступ к обучению.</a:t>
            </a:r>
            <a:endParaRPr lang="en-US" sz="1250" dirty="0"/>
          </a:p>
        </p:txBody>
      </p:sp>
      <p:sp>
        <p:nvSpPr>
          <p:cNvPr id="11" name="Text 7"/>
          <p:cNvSpPr/>
          <p:nvPr/>
        </p:nvSpPr>
        <p:spPr>
          <a:xfrm>
            <a:off x="5286970" y="3355658"/>
            <a:ext cx="4056459" cy="524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Пользователь:</a:t>
            </a: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Полный цикл обучения, тесты, прогресс, личный кабинет.</a:t>
            </a:r>
            <a:endParaRPr lang="en-US" sz="1250" dirty="0"/>
          </a:p>
        </p:txBody>
      </p:sp>
      <p:sp>
        <p:nvSpPr>
          <p:cNvPr id="12" name="Text 8"/>
          <p:cNvSpPr/>
          <p:nvPr/>
        </p:nvSpPr>
        <p:spPr>
          <a:xfrm>
            <a:off x="5286970" y="3937873"/>
            <a:ext cx="4056459" cy="787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Администратор:</a:t>
            </a: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Полный CRUD для пользователей и контента (модули + тесты), поиск.</a:t>
            </a:r>
            <a:endParaRPr lang="en-US" sz="1250" dirty="0"/>
          </a:p>
        </p:txBody>
      </p:sp>
      <p:sp>
        <p:nvSpPr>
          <p:cNvPr id="13" name="Shape 9"/>
          <p:cNvSpPr/>
          <p:nvPr/>
        </p:nvSpPr>
        <p:spPr>
          <a:xfrm>
            <a:off x="9671566" y="1762482"/>
            <a:ext cx="4384596" cy="492204"/>
          </a:xfrm>
          <a:prstGeom prst="roundRect">
            <a:avLst>
              <a:gd name="adj" fmla="val 48003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740753" y="1885474"/>
            <a:ext cx="246102" cy="246102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835634" y="2418755"/>
            <a:ext cx="2259449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Ключевые Экраны (8+)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9835634" y="2773442"/>
            <a:ext cx="4056459" cy="787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Splash, Авторизация, Регистрация, Каталог модулей, Экран модуля (3 вкладки), Результат теста, Профиль, Админ-панель (2 раздела).</a:t>
            </a:r>
            <a:endParaRPr lang="en-US" sz="12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858" y="5181362"/>
            <a:ext cx="3268266" cy="1968937"/>
          </a:xfrm>
          <a:prstGeom prst="rect">
            <a:avLst/>
          </a:prstGeom>
        </p:spPr>
      </p:pic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81331" y="5181362"/>
            <a:ext cx="3268266" cy="1968937"/>
          </a:xfrm>
          <a:prstGeom prst="rect">
            <a:avLst/>
          </a:prstGeom>
        </p:spPr>
      </p:pic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380803" y="5181362"/>
            <a:ext cx="3268266" cy="1968937"/>
          </a:xfrm>
          <a:prstGeom prst="rect">
            <a:avLst/>
          </a:prstGeom>
        </p:spPr>
      </p:pic>
      <p:pic>
        <p:nvPicPr>
          <p:cNvPr id="20" name="Image 6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780276" y="5181362"/>
            <a:ext cx="3268266" cy="19689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7077" y="335518"/>
            <a:ext cx="7324130" cy="381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Архитектура и Технологии: Глубокое Погружение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427077" y="960715"/>
            <a:ext cx="4510802" cy="1485067"/>
          </a:xfrm>
          <a:prstGeom prst="roundRect">
            <a:avLst>
              <a:gd name="adj" fmla="val 4926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11837" y="960715"/>
            <a:ext cx="60960" cy="1485067"/>
          </a:xfrm>
          <a:prstGeom prst="roundRect">
            <a:avLst>
              <a:gd name="adj" fmla="val 84071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09957" y="1097875"/>
            <a:ext cx="2079427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Схема Взаимодействия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609957" y="1399699"/>
            <a:ext cx="4190762" cy="5857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Клиентская часть на Java с MVVM взаимодействует с Google Firebase Platform. </a:t>
            </a:r>
            <a:r>
              <a:rPr lang="en-US" sz="1000" b="1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Authentication</a:t>
            </a: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для Email/Password, </a:t>
            </a:r>
            <a:r>
              <a:rPr lang="en-US" sz="1000" b="1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Cloud Firestore</a:t>
            </a: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как NoSQL база данных, </a:t>
            </a:r>
            <a:r>
              <a:rPr lang="en-US" sz="1000" b="1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Firebase Storage</a:t>
            </a: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для хранения аватаров.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7" name="Shape 5"/>
          <p:cNvSpPr/>
          <p:nvPr/>
        </p:nvSpPr>
        <p:spPr>
          <a:xfrm>
            <a:off x="5059799" y="960715"/>
            <a:ext cx="4510802" cy="1485067"/>
          </a:xfrm>
          <a:prstGeom prst="roundRect">
            <a:avLst>
              <a:gd name="adj" fmla="val 4926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59595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044559" y="960715"/>
            <a:ext cx="60960" cy="1485067"/>
          </a:xfrm>
          <a:prstGeom prst="roundRect">
            <a:avLst>
              <a:gd name="adj" fmla="val 84071"/>
            </a:avLst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5242679" y="1097875"/>
            <a:ext cx="2589728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Структура Данных в Firestore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" name="Text 8"/>
          <p:cNvSpPr/>
          <p:nvPr/>
        </p:nvSpPr>
        <p:spPr>
          <a:xfrm>
            <a:off x="5242679" y="1399699"/>
            <a:ext cx="4190762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000" b="1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users:</a:t>
            </a: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Информация о пользователях, флаг isAdmin.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1" name="Text 9"/>
          <p:cNvSpPr/>
          <p:nvPr/>
        </p:nvSpPr>
        <p:spPr>
          <a:xfrm>
            <a:off x="5242679" y="1637586"/>
            <a:ext cx="4190762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000" b="1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modules:</a:t>
            </a: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Название, теория, примеры кода.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2" name="Text 10"/>
          <p:cNvSpPr/>
          <p:nvPr/>
        </p:nvSpPr>
        <p:spPr>
          <a:xfrm>
            <a:off x="5242679" y="1875473"/>
            <a:ext cx="4190762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000" b="1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tests:</a:t>
            </a: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Вопросы, варианты, правильный ответ (связаны с модулем).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3" name="Text 11"/>
          <p:cNvSpPr/>
          <p:nvPr/>
        </p:nvSpPr>
        <p:spPr>
          <a:xfrm>
            <a:off x="5242679" y="2113359"/>
            <a:ext cx="4190762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000" b="1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user_progress:</a:t>
            </a: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Прогресс пользователя по модулям (лучший %).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4" name="Shape 12"/>
          <p:cNvSpPr/>
          <p:nvPr/>
        </p:nvSpPr>
        <p:spPr>
          <a:xfrm>
            <a:off x="9692521" y="960715"/>
            <a:ext cx="4510802" cy="1485067"/>
          </a:xfrm>
          <a:prstGeom prst="roundRect">
            <a:avLst>
              <a:gd name="adj" fmla="val 4926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595959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677281" y="960715"/>
            <a:ext cx="60960" cy="1485067"/>
          </a:xfrm>
          <a:prstGeom prst="roundRect">
            <a:avLst>
              <a:gd name="adj" fmla="val 84071"/>
            </a:avLst>
          </a:pr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9875401" y="1097875"/>
            <a:ext cx="2002631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Технологический Стек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Text 15"/>
          <p:cNvSpPr/>
          <p:nvPr/>
        </p:nvSpPr>
        <p:spPr>
          <a:xfrm>
            <a:off x="9875401" y="1399699"/>
            <a:ext cx="4190762" cy="781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b="1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Frontend:</a:t>
            </a: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Java, Android SDK, ViewBinding/DataBinding. </a:t>
            </a:r>
            <a:r>
              <a:rPr lang="en-US" sz="1000" b="1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Backend:</a:t>
            </a: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Firebase (аутентификация, облачная БД, хранение файлов). </a:t>
            </a:r>
            <a:r>
              <a:rPr lang="en-US" sz="1000" b="1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Архитектура:</a:t>
            </a: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MVVM, Repository Pattern, LiveData/ViewModel. </a:t>
            </a:r>
            <a:r>
              <a:rPr lang="en-US" sz="1000" b="1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Безопасность:</a:t>
            </a:r>
            <a:r>
              <a:rPr lang="en-US" sz="1000" dirty="0">
                <a:solidFill>
                  <a:schemeClr val="bg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Правила безопасности Firestore, хэширование паролей через Firebase Auth.</a:t>
            </a:r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2357" y="2582942"/>
            <a:ext cx="9305568" cy="6295430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6445841" y="5047015"/>
            <a:ext cx="1694468" cy="1162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Android → Firebase Integration</a:t>
            </a:r>
            <a:endParaRPr lang="en-US" dirty="0"/>
          </a:p>
        </p:txBody>
      </p:sp>
      <p:sp>
        <p:nvSpPr>
          <p:cNvPr id="20" name="Text 17"/>
          <p:cNvSpPr/>
          <p:nvPr/>
        </p:nvSpPr>
        <p:spPr>
          <a:xfrm>
            <a:off x="8978286" y="7032288"/>
            <a:ext cx="2520822" cy="387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Authentication</a:t>
            </a:r>
            <a:endParaRPr lang="en-US" dirty="0"/>
          </a:p>
        </p:txBody>
      </p:sp>
      <p:sp>
        <p:nvSpPr>
          <p:cNvPr id="21" name="Text 18"/>
          <p:cNvSpPr/>
          <p:nvPr/>
        </p:nvSpPr>
        <p:spPr>
          <a:xfrm>
            <a:off x="8978286" y="7529952"/>
            <a:ext cx="2520822" cy="619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Email/password sign-in</a:t>
            </a:r>
            <a:endParaRPr lang="en-US" sz="1050" dirty="0"/>
          </a:p>
        </p:txBody>
      </p:sp>
      <p:sp>
        <p:nvSpPr>
          <p:cNvPr id="22" name="Text 19"/>
          <p:cNvSpPr/>
          <p:nvPr/>
        </p:nvSpPr>
        <p:spPr>
          <a:xfrm>
            <a:off x="3070682" y="7032288"/>
            <a:ext cx="2520822" cy="387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Cloud Firestore</a:t>
            </a:r>
            <a:endParaRPr lang="en-US" dirty="0"/>
          </a:p>
        </p:txBody>
      </p:sp>
      <p:sp>
        <p:nvSpPr>
          <p:cNvPr id="23" name="Text 20"/>
          <p:cNvSpPr/>
          <p:nvPr/>
        </p:nvSpPr>
        <p:spPr>
          <a:xfrm>
            <a:off x="3070682" y="7529952"/>
            <a:ext cx="2520822" cy="619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NoSQL database for app data</a:t>
            </a:r>
            <a:endParaRPr lang="en-US" sz="1050" dirty="0"/>
          </a:p>
        </p:txBody>
      </p:sp>
      <p:sp>
        <p:nvSpPr>
          <p:cNvPr id="24" name="Text 21"/>
          <p:cNvSpPr/>
          <p:nvPr/>
        </p:nvSpPr>
        <p:spPr>
          <a:xfrm>
            <a:off x="3070682" y="3105222"/>
            <a:ext cx="2520822" cy="774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Firebase Storage</a:t>
            </a:r>
            <a:endParaRPr lang="en-US" dirty="0"/>
          </a:p>
        </p:txBody>
      </p:sp>
      <p:sp>
        <p:nvSpPr>
          <p:cNvPr id="25" name="Text 22"/>
          <p:cNvSpPr/>
          <p:nvPr/>
        </p:nvSpPr>
        <p:spPr>
          <a:xfrm>
            <a:off x="3070682" y="3990340"/>
            <a:ext cx="2520822" cy="619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4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Store user avatars and files</a:t>
            </a:r>
            <a:endParaRPr lang="en-US" sz="1400" dirty="0"/>
          </a:p>
        </p:txBody>
      </p:sp>
      <p:sp>
        <p:nvSpPr>
          <p:cNvPr id="26" name="Text 23"/>
          <p:cNvSpPr/>
          <p:nvPr/>
        </p:nvSpPr>
        <p:spPr>
          <a:xfrm>
            <a:off x="8994431" y="3105222"/>
            <a:ext cx="2520822" cy="774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Android App (Java + MVVM)</a:t>
            </a:r>
            <a:endParaRPr lang="en-US" dirty="0"/>
          </a:p>
        </p:txBody>
      </p:sp>
      <p:sp>
        <p:nvSpPr>
          <p:cNvPr id="27" name="Text 24"/>
          <p:cNvSpPr/>
          <p:nvPr/>
        </p:nvSpPr>
        <p:spPr>
          <a:xfrm>
            <a:off x="8994431" y="3990340"/>
            <a:ext cx="2520822" cy="619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4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Client layer using MVVM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664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Демонстрация Прототипа и UX: Бесшовное Взаимодействие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54643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Каталог Модулей с Процентами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99391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Визуализация прогресса на карточке каждого модуля для моментального отслеживания достижений.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2854643"/>
            <a:ext cx="37092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Экран Модуля с Вкладками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3345061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Четкое разделение теории, примеров кода и тестов для сфокусированного обучения.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28546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Админ-панель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3345061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Удобный интерфейс для управления пользователями и учебным контентом.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128260"/>
            <a:ext cx="661511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Основные Пользовательские Сценарии</a:t>
            </a:r>
            <a:endParaRPr lang="en-US" sz="26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800" y="5900738"/>
            <a:ext cx="340162" cy="340162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1530906" y="58937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Для Ученика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384131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Регистрация → Выбор модуля → Изучение (3 шага) → Результат → Прогресс в %.</a:t>
            </a: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41895" y="5900738"/>
            <a:ext cx="340162" cy="34016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8194000" y="5893713"/>
            <a:ext cx="2898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Для Администратора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8194000" y="6384131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Вход под админ-учёткой → Управление пользователями/модулями → Добавление нового теста.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0536" y="377547"/>
            <a:ext cx="9066967" cy="428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Выводы и Планы Развития: Будущее Обучения Python</a:t>
            </a:r>
            <a:endParaRPr lang="en-US" sz="2700" dirty="0"/>
          </a:p>
        </p:txBody>
      </p:sp>
      <p:sp>
        <p:nvSpPr>
          <p:cNvPr id="3" name="Shape 1"/>
          <p:cNvSpPr/>
          <p:nvPr/>
        </p:nvSpPr>
        <p:spPr>
          <a:xfrm>
            <a:off x="480536" y="1081088"/>
            <a:ext cx="6765965" cy="2425422"/>
          </a:xfrm>
          <a:prstGeom prst="roundRect">
            <a:avLst>
              <a:gd name="adj" fmla="val 2378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25435" y="1225987"/>
            <a:ext cx="411837" cy="411837"/>
          </a:xfrm>
          <a:prstGeom prst="roundRect">
            <a:avLst>
              <a:gd name="adj" fmla="val 22200739"/>
            </a:avLst>
          </a:prstGeom>
          <a:solidFill>
            <a:srgbClr val="FFFFF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8664" y="1339215"/>
            <a:ext cx="185261" cy="18526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5435" y="1775103"/>
            <a:ext cx="2105858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Соответствие Критериям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25435" y="2071926"/>
            <a:ext cx="647616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Функционал:</a:t>
            </a:r>
            <a:r>
              <a:rPr lang="en-US" sz="10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8+ экранов, 3 роли.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625435" y="2339459"/>
            <a:ext cx="647616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Архитектура:</a:t>
            </a:r>
            <a:r>
              <a:rPr lang="en-US" sz="10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MVVM, модульность.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625435" y="2606993"/>
            <a:ext cx="647616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Данные:</a:t>
            </a:r>
            <a:r>
              <a:rPr lang="en-US" sz="10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Синхронизация с Firebase.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625435" y="2874526"/>
            <a:ext cx="647616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Интеграции:</a:t>
            </a:r>
            <a:r>
              <a:rPr lang="en-US" sz="10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Полная работа с Firebase.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625435" y="3142059"/>
            <a:ext cx="647616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UI/UX:</a:t>
            </a:r>
            <a:r>
              <a:rPr lang="en-US" sz="10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Material Design, понятная навигация.</a:t>
            </a:r>
            <a:endParaRPr lang="en-US" sz="1050" dirty="0"/>
          </a:p>
        </p:txBody>
      </p:sp>
      <p:sp>
        <p:nvSpPr>
          <p:cNvPr id="12" name="Shape 9"/>
          <p:cNvSpPr/>
          <p:nvPr/>
        </p:nvSpPr>
        <p:spPr>
          <a:xfrm>
            <a:off x="7383780" y="1081088"/>
            <a:ext cx="6766084" cy="2425422"/>
          </a:xfrm>
          <a:prstGeom prst="roundRect">
            <a:avLst>
              <a:gd name="adj" fmla="val 2378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528679" y="1225987"/>
            <a:ext cx="411837" cy="411837"/>
          </a:xfrm>
          <a:prstGeom prst="roundRect">
            <a:avLst>
              <a:gd name="adj" fmla="val 22200739"/>
            </a:avLst>
          </a:prstGeom>
          <a:solidFill>
            <a:srgbClr val="FFFFFF"/>
          </a:solidFill>
          <a:ln/>
        </p:spPr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41908" y="1339215"/>
            <a:ext cx="185261" cy="185261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7528679" y="1775103"/>
            <a:ext cx="1716405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Что Реализовано</a:t>
            </a:r>
            <a:endParaRPr lang="en-US" sz="1350" dirty="0"/>
          </a:p>
        </p:txBody>
      </p:sp>
      <p:sp>
        <p:nvSpPr>
          <p:cNvPr id="16" name="Text 12"/>
          <p:cNvSpPr/>
          <p:nvPr/>
        </p:nvSpPr>
        <p:spPr>
          <a:xfrm>
            <a:off x="7528679" y="2071926"/>
            <a:ext cx="6476286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Полный цикл обучения и администрирования.</a:t>
            </a:r>
            <a:endParaRPr lang="en-US" sz="1050" dirty="0"/>
          </a:p>
        </p:txBody>
      </p:sp>
      <p:sp>
        <p:nvSpPr>
          <p:cNvPr id="17" name="Text 13"/>
          <p:cNvSpPr/>
          <p:nvPr/>
        </p:nvSpPr>
        <p:spPr>
          <a:xfrm>
            <a:off x="7528679" y="2339459"/>
            <a:ext cx="6476286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Рабочий прототип с интеграцией Firebase.</a:t>
            </a:r>
            <a:endParaRPr lang="en-US" sz="1050" dirty="0"/>
          </a:p>
        </p:txBody>
      </p:sp>
      <p:sp>
        <p:nvSpPr>
          <p:cNvPr id="18" name="Text 14"/>
          <p:cNvSpPr/>
          <p:nvPr/>
        </p:nvSpPr>
        <p:spPr>
          <a:xfrm>
            <a:off x="480536" y="3712369"/>
            <a:ext cx="2059662" cy="257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Планы по Развитию</a:t>
            </a:r>
            <a:endParaRPr lang="en-US" sz="2000" dirty="0"/>
          </a:p>
        </p:txBody>
      </p:sp>
      <p:sp>
        <p:nvSpPr>
          <p:cNvPr id="19" name="Shape 15"/>
          <p:cNvSpPr/>
          <p:nvPr/>
        </p:nvSpPr>
        <p:spPr>
          <a:xfrm>
            <a:off x="480536" y="4248626"/>
            <a:ext cx="68580" cy="68580"/>
          </a:xfrm>
          <a:prstGeom prst="roundRect">
            <a:avLst>
              <a:gd name="adj" fmla="val 666667"/>
            </a:avLst>
          </a:prstGeom>
          <a:solidFill>
            <a:srgbClr val="FFFFFF"/>
          </a:solidFill>
          <a:ln/>
        </p:spPr>
      </p:sp>
      <p:sp>
        <p:nvSpPr>
          <p:cNvPr id="20" name="Text 16"/>
          <p:cNvSpPr/>
          <p:nvPr/>
        </p:nvSpPr>
        <p:spPr>
          <a:xfrm>
            <a:off x="686395" y="4175641"/>
            <a:ext cx="1716405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Тёмная Тема</a:t>
            </a: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686395" y="4472464"/>
            <a:ext cx="13463468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Для снижения нагрузки на глаза и улучшения пользовательского опыта.</a:t>
            </a:r>
            <a:endParaRPr lang="en-US" sz="1050" dirty="0"/>
          </a:p>
        </p:txBody>
      </p:sp>
      <p:sp>
        <p:nvSpPr>
          <p:cNvPr id="22" name="Shape 18"/>
          <p:cNvSpPr/>
          <p:nvPr/>
        </p:nvSpPr>
        <p:spPr>
          <a:xfrm>
            <a:off x="480536" y="5039558"/>
            <a:ext cx="68580" cy="68580"/>
          </a:xfrm>
          <a:prstGeom prst="roundRect">
            <a:avLst>
              <a:gd name="adj" fmla="val 666667"/>
            </a:avLst>
          </a:prstGeom>
          <a:solidFill>
            <a:srgbClr val="FFFFFF"/>
          </a:solidFill>
          <a:ln/>
        </p:spPr>
      </p:sp>
      <p:sp>
        <p:nvSpPr>
          <p:cNvPr id="23" name="Text 19"/>
          <p:cNvSpPr/>
          <p:nvPr/>
        </p:nvSpPr>
        <p:spPr>
          <a:xfrm>
            <a:off x="686395" y="4966573"/>
            <a:ext cx="1716405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Офлайн-Режим</a:t>
            </a:r>
            <a:endParaRPr lang="en-US" sz="1600" dirty="0"/>
          </a:p>
        </p:txBody>
      </p:sp>
      <p:sp>
        <p:nvSpPr>
          <p:cNvPr id="24" name="Text 20"/>
          <p:cNvSpPr/>
          <p:nvPr/>
        </p:nvSpPr>
        <p:spPr>
          <a:xfrm>
            <a:off x="686395" y="5263396"/>
            <a:ext cx="13463468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Для изучения пройденной теории без доступа к интернету.</a:t>
            </a:r>
            <a:endParaRPr lang="en-US" sz="1050" dirty="0"/>
          </a:p>
        </p:txBody>
      </p:sp>
      <p:sp>
        <p:nvSpPr>
          <p:cNvPr id="25" name="Shape 21"/>
          <p:cNvSpPr/>
          <p:nvPr/>
        </p:nvSpPr>
        <p:spPr>
          <a:xfrm>
            <a:off x="480536" y="5830491"/>
            <a:ext cx="68580" cy="68580"/>
          </a:xfrm>
          <a:prstGeom prst="roundRect">
            <a:avLst>
              <a:gd name="adj" fmla="val 666667"/>
            </a:avLst>
          </a:prstGeom>
          <a:solidFill>
            <a:srgbClr val="FFFFFF"/>
          </a:solidFill>
          <a:ln/>
        </p:spPr>
      </p:sp>
      <p:sp>
        <p:nvSpPr>
          <p:cNvPr id="26" name="Text 22"/>
          <p:cNvSpPr/>
          <p:nvPr/>
        </p:nvSpPr>
        <p:spPr>
          <a:xfrm>
            <a:off x="686395" y="5757505"/>
            <a:ext cx="2518172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Расширенные Типы Вопросов</a:t>
            </a:r>
            <a:endParaRPr lang="en-US" sz="1600" dirty="0"/>
          </a:p>
        </p:txBody>
      </p:sp>
      <p:sp>
        <p:nvSpPr>
          <p:cNvPr id="27" name="Text 23"/>
          <p:cNvSpPr/>
          <p:nvPr/>
        </p:nvSpPr>
        <p:spPr>
          <a:xfrm>
            <a:off x="686395" y="6054328"/>
            <a:ext cx="13463468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Заполнение пропусков в коде, несколько правильных ответов для более глубокой проверки знаний.</a:t>
            </a:r>
            <a:endParaRPr lang="en-US" sz="1050" dirty="0"/>
          </a:p>
        </p:txBody>
      </p:sp>
      <p:sp>
        <p:nvSpPr>
          <p:cNvPr id="28" name="Shape 24"/>
          <p:cNvSpPr/>
          <p:nvPr/>
        </p:nvSpPr>
        <p:spPr>
          <a:xfrm>
            <a:off x="480536" y="6621423"/>
            <a:ext cx="68580" cy="68580"/>
          </a:xfrm>
          <a:prstGeom prst="roundRect">
            <a:avLst>
              <a:gd name="adj" fmla="val 666667"/>
            </a:avLst>
          </a:prstGeom>
          <a:solidFill>
            <a:srgbClr val="FFFFFF"/>
          </a:solidFill>
          <a:ln/>
        </p:spPr>
      </p:sp>
      <p:sp>
        <p:nvSpPr>
          <p:cNvPr id="29" name="Text 25"/>
          <p:cNvSpPr/>
          <p:nvPr/>
        </p:nvSpPr>
        <p:spPr>
          <a:xfrm>
            <a:off x="686395" y="6548438"/>
            <a:ext cx="1776770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Система Достижений</a:t>
            </a:r>
            <a:endParaRPr lang="en-US" sz="1600" dirty="0"/>
          </a:p>
        </p:txBody>
      </p:sp>
      <p:sp>
        <p:nvSpPr>
          <p:cNvPr id="30" name="Text 26"/>
          <p:cNvSpPr/>
          <p:nvPr/>
        </p:nvSpPr>
        <p:spPr>
          <a:xfrm>
            <a:off x="686395" y="6845260"/>
            <a:ext cx="13463468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Мотивационные бейджи для поощрения пользователей и стимуляции обучения.</a:t>
            </a:r>
            <a:endParaRPr lang="en-US" sz="1050" dirty="0"/>
          </a:p>
        </p:txBody>
      </p:sp>
      <p:sp>
        <p:nvSpPr>
          <p:cNvPr id="31" name="Shape 27"/>
          <p:cNvSpPr/>
          <p:nvPr/>
        </p:nvSpPr>
        <p:spPr>
          <a:xfrm>
            <a:off x="480536" y="7412355"/>
            <a:ext cx="68580" cy="68580"/>
          </a:xfrm>
          <a:prstGeom prst="roundRect">
            <a:avLst>
              <a:gd name="adj" fmla="val 666667"/>
            </a:avLst>
          </a:prstGeom>
          <a:solidFill>
            <a:srgbClr val="FFFFFF"/>
          </a:solidFill>
          <a:ln/>
        </p:spPr>
      </p:sp>
      <p:sp>
        <p:nvSpPr>
          <p:cNvPr id="32" name="Text 28"/>
          <p:cNvSpPr/>
          <p:nvPr/>
        </p:nvSpPr>
        <p:spPr>
          <a:xfrm>
            <a:off x="686395" y="7339370"/>
            <a:ext cx="2188131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Публикация в Google Play</a:t>
            </a:r>
            <a:endParaRPr lang="en-US" sz="1600" dirty="0"/>
          </a:p>
        </p:txBody>
      </p:sp>
      <p:sp>
        <p:nvSpPr>
          <p:cNvPr id="33" name="Text 29"/>
          <p:cNvSpPr/>
          <p:nvPr/>
        </p:nvSpPr>
        <p:spPr>
          <a:xfrm>
            <a:off x="686395" y="7636192"/>
            <a:ext cx="13463468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Для обеспечения широкого доступа к приложению.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1187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8983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Заключение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133951" y="5693926"/>
            <a:ext cx="127026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Приложение представляет собой </a:t>
            </a:r>
            <a:r>
              <a:rPr lang="en-US" sz="1750" dirty="0">
                <a:solidFill>
                  <a:srgbClr val="424242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готовое к использованию решение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для структурированного изучения Python, сочетающее удобство для ученика и мощные инструменты управления для администратора.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38775"/>
            <a:ext cx="30480" cy="1236107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619</Words>
  <Application>Microsoft Office PowerPoint</Application>
  <PresentationFormat>Произвольный</PresentationFormat>
  <Paragraphs>85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Mona Sans Semi Bold</vt:lpstr>
      <vt:lpstr>Arial</vt:lpstr>
      <vt:lpstr>Funnel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Детёныш</dc:creator>
  <cp:lastModifiedBy>Эллина Астахова</cp:lastModifiedBy>
  <cp:revision>2</cp:revision>
  <dcterms:created xsi:type="dcterms:W3CDTF">2025-12-19T07:22:52Z</dcterms:created>
  <dcterms:modified xsi:type="dcterms:W3CDTF">2025-12-19T07:36:11Z</dcterms:modified>
</cp:coreProperties>
</file>